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89" d="100"/>
          <a:sy n="89" d="100"/>
        </p:scale>
        <p:origin x="7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8FF70-14C2-41E8-B1E2-F38982E40F0C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8B3A7-7160-49EB-805B-F0E4E9E23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0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D5E0E-DFA9-46C7-BFBF-408138795652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2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460D1-CB41-4263-860C-776C7A926B66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9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CB68-5400-497D-912F-C888865D71CC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2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8B2E-7472-4FC7-A7CA-6C8A6D30E932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846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D43D2-5ECC-4BF5-8ED7-EFC194E70B63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25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0D05-A2C5-474D-80FC-1412E413F449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8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949A-45F1-4A67-B4BF-FA5D71F21601}" type="datetime1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81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4BFD4-F44A-46B9-8629-708A85E2E272}" type="datetime1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76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9507-8930-4D70-AEB6-42482C0A6F04}" type="datetime1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8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837F-C985-4AFA-97CE-DE4BA76F2C04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93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96AE6-8BCD-4568-B3B8-99DAF9CB9411}" type="datetime1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7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E130E-5087-4680-8338-31585C6701D1}" type="datetime1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AA175-B3DF-465B-85B4-125527C96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1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87" y="1477694"/>
            <a:ext cx="7550426" cy="421742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2805" y="5510769"/>
            <a:ext cx="9144000" cy="72620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Акционерное общество «</a:t>
            </a:r>
            <a:r>
              <a:rPr lang="ru-RU" sz="1800" dirty="0"/>
              <a:t>Главный научный инновационный внедренческий центр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1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655" y="1130784"/>
            <a:ext cx="2749823" cy="6516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948" y="913469"/>
            <a:ext cx="1374172" cy="14383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51" y="2743057"/>
            <a:ext cx="7753969" cy="15060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resent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17489" y="6356350"/>
            <a:ext cx="386810" cy="3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175" y="640353"/>
            <a:ext cx="7634190" cy="55825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Модуль визуализации документов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37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22417"/>
            <a:ext cx="9144000" cy="3813063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Позволяет произвести </a:t>
            </a:r>
            <a:r>
              <a:rPr lang="ru-RU" b="1" dirty="0" smtClean="0">
                <a:solidFill>
                  <a:srgbClr val="FF0000"/>
                </a:solidFill>
              </a:rPr>
              <a:t>просмотр и печать основных утверждённых форм</a:t>
            </a:r>
            <a:endParaRPr lang="ru-RU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Просмотр документов в виде утверждённых </a:t>
            </a:r>
            <a:r>
              <a:rPr lang="ru-RU" dirty="0" err="1" smtClean="0"/>
              <a:t>ФНС</a:t>
            </a:r>
            <a:r>
              <a:rPr lang="ru-RU" dirty="0" smtClean="0"/>
              <a:t> России печатных форм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печати, выгрузки в </a:t>
            </a:r>
            <a:r>
              <a:rPr lang="ru-RU" dirty="0" err="1" smtClean="0"/>
              <a:t>Excel</a:t>
            </a:r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Проверка на полноту заполнения документов, целостность и арифметический контроль введенных показателей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Модуль визуализации документов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6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4167"/>
            <a:ext cx="7401339" cy="55510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25557"/>
            <a:ext cx="7383080" cy="55373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Модуль визуализации документов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8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530626"/>
            <a:ext cx="9144000" cy="429370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Для разработчиков программного обеспечения</a:t>
            </a:r>
            <a:endParaRPr lang="ru-RU" b="1" dirty="0">
              <a:solidFill>
                <a:srgbClr val="FF0000"/>
              </a:solidFill>
            </a:endParaRPr>
          </a:p>
          <a:p>
            <a:pPr algn="l"/>
            <a:endParaRPr lang="ru-RU" dirty="0" smtClean="0"/>
          </a:p>
          <a:p>
            <a:pPr algn="l"/>
            <a:r>
              <a:rPr lang="en-US" dirty="0" smtClean="0"/>
              <a:t>	</a:t>
            </a:r>
            <a:r>
              <a:rPr lang="ru-RU" dirty="0" smtClean="0"/>
              <a:t>Описание формата приведено в документе </a:t>
            </a:r>
            <a:r>
              <a:rPr lang="ru-RU" dirty="0" err="1" smtClean="0"/>
              <a:t>ФНС</a:t>
            </a:r>
            <a:r>
              <a:rPr lang="ru-RU" dirty="0" smtClean="0"/>
              <a:t> России «Требования к составу электронных документов, заверенных </a:t>
            </a:r>
            <a:r>
              <a:rPr lang="ru-RU" dirty="0" err="1" smtClean="0"/>
              <a:t>ЭЦП</a:t>
            </a:r>
            <a:r>
              <a:rPr lang="ru-RU" dirty="0" smtClean="0"/>
              <a:t> налогового органа, представляемых  налогоплательщиком по месту требования»</a:t>
            </a:r>
            <a:endParaRPr lang="en-US" dirty="0" smtClean="0"/>
          </a:p>
          <a:p>
            <a:pPr algn="l"/>
            <a:endParaRPr lang="ru-RU" dirty="0" smtClean="0"/>
          </a:p>
          <a:p>
            <a:pPr algn="l"/>
            <a:r>
              <a:rPr lang="en-US" dirty="0" smtClean="0"/>
              <a:t>	</a:t>
            </a:r>
            <a:r>
              <a:rPr lang="ru-RU" dirty="0" smtClean="0"/>
              <a:t>Указанная информация предназначена для разработчиков программного обеспечения, устанавливаемого у налогоплательщиков и в организациях, которым налогоплательщики представляют заверенную отчетность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13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разработчиков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64496"/>
            <a:ext cx="676558" cy="676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16426"/>
            <a:ext cx="611257" cy="61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6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86928"/>
            <a:ext cx="9144000" cy="519460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Состав набора данных</a:t>
            </a:r>
          </a:p>
          <a:p>
            <a:pPr algn="l"/>
            <a:endParaRPr lang="ru-RU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Электронный документ с файлом налоговой декларации (расчета) или бухгалтерской отчетности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Файл </a:t>
            </a:r>
            <a:r>
              <a:rPr lang="ru-RU" dirty="0" err="1" smtClean="0"/>
              <a:t>ЭЦП</a:t>
            </a:r>
            <a:r>
              <a:rPr lang="ru-RU" dirty="0" smtClean="0"/>
              <a:t> налогоплательщика (представителя) под файлом налоговой декларации (расчета) или бухгалтерской отчетности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Файл </a:t>
            </a:r>
            <a:r>
              <a:rPr lang="ru-RU" dirty="0" err="1" smtClean="0"/>
              <a:t>ЭЦП</a:t>
            </a:r>
            <a:r>
              <a:rPr lang="ru-RU" dirty="0" smtClean="0"/>
              <a:t> налогового органа под файлом налоговой декларации (расчета) или бухгалтерской отчетности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Файл </a:t>
            </a:r>
            <a:r>
              <a:rPr lang="ru-RU" dirty="0" err="1" smtClean="0"/>
              <a:t>ЭЦП</a:t>
            </a:r>
            <a:r>
              <a:rPr lang="ru-RU" dirty="0" smtClean="0"/>
              <a:t> налогового органа под квитанцией о приеме налоговой декларации (расчета) или бухгалтерской отчетности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Документ «Квитанция о приеме налоговой декларации (расчета) или бухгалтерской отчетности»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14</a:t>
            </a:fld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 набора данных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8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10" y="1836273"/>
            <a:ext cx="5910290" cy="33013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683" y="1127598"/>
            <a:ext cx="6314020" cy="47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5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54965" y="0"/>
            <a:ext cx="8898835" cy="576470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24860"/>
            <a:ext cx="9829800" cy="432989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Программа </a:t>
            </a:r>
            <a:r>
              <a:rPr lang="ru-RU" dirty="0" smtClean="0">
                <a:solidFill>
                  <a:srgbClr val="FF0000"/>
                </a:solidFill>
              </a:rPr>
              <a:t>«Банк-Аналитика» </a:t>
            </a:r>
            <a:r>
              <a:rPr lang="ru-RU" dirty="0" smtClean="0"/>
              <a:t>предназначена для осуществления проверки подлинности представленных в электронном виде документов налоговой и бухгалтерской отчетности, заверенных электронной цифровой подписью (</a:t>
            </a:r>
            <a:r>
              <a:rPr lang="ru-RU" dirty="0" err="1" smtClean="0"/>
              <a:t>ЭЦП</a:t>
            </a:r>
            <a:r>
              <a:rPr lang="ru-RU" dirty="0" smtClean="0"/>
              <a:t>) должностного лица налогового органа, а также для автоматизации процессов анализа и формирования основных финансовых показателей предприятия (организации), которые можно рассчитать исходя из данных, имеющихся в бухгалтерской отчетности.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9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888144"/>
            <a:ext cx="9829800" cy="5343689"/>
          </a:xfrm>
        </p:spPr>
        <p:txBody>
          <a:bodyPr>
            <a:normAutofit fontScale="92500"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Проверка подлинности электронной цифровой подписи (</a:t>
            </a:r>
            <a:r>
              <a:rPr lang="ru-RU" sz="1800" dirty="0" err="1" smtClean="0"/>
              <a:t>ЭЦП</a:t>
            </a:r>
            <a:r>
              <a:rPr lang="ru-RU" sz="1800" dirty="0" smtClean="0"/>
              <a:t>) в загруженных файлах электронных документов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Формирование сообщений о результатах проверки файлов с </a:t>
            </a:r>
            <a:r>
              <a:rPr lang="ru-RU" sz="1800" dirty="0" err="1" smtClean="0"/>
              <a:t>ЭЦП</a:t>
            </a:r>
            <a:r>
              <a:rPr lang="ru-RU" sz="1800" dirty="0" smtClean="0"/>
              <a:t> в случае «не</a:t>
            </a:r>
            <a:r>
              <a:rPr lang="en-US" sz="1800" dirty="0" smtClean="0"/>
              <a:t> </a:t>
            </a:r>
            <a:r>
              <a:rPr lang="ru-RU" sz="1800" dirty="0" smtClean="0"/>
              <a:t>подтверждения» подлинности либо невозможности проверки их подлинности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Сохранение файлов, прошедших проверку на подлинность </a:t>
            </a:r>
            <a:r>
              <a:rPr lang="ru-RU" sz="1800" dirty="0" err="1" smtClean="0"/>
              <a:t>ЭЦП</a:t>
            </a:r>
            <a:r>
              <a:rPr lang="ru-RU" sz="1800" dirty="0" smtClean="0"/>
              <a:t> с разделением на «успешные», «неопределенные», «ошибочные»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Проверка подлинности визуализируемых документов с последующим выводом результатов проверки на экран и печать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Просмотр и печать проверяемых документов сформированных в виде утверждённых </a:t>
            </a:r>
            <a:r>
              <a:rPr lang="ru-RU" sz="1800" dirty="0" err="1" smtClean="0"/>
              <a:t>ФНС</a:t>
            </a:r>
            <a:r>
              <a:rPr lang="ru-RU" sz="1800" dirty="0" smtClean="0"/>
              <a:t> России печатных форм.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Проверка обрабатываемых документов на полноту их заполнения, целостность и арифметический контроль введенных показателей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Автоматизированный расчет основных финансовых показателей предприятия (организации), в том числе коэффициентов абсолютной, текущей и быстрой ликвидности; коэффициентов автономии, задолженности, финансирования, соотношения заемных и собственных средств, маневренности собственного капитала; коэффициентов и периодов оборачиваемости активов, запасов, дебиторской и кредиторской задолженности; рентабельность продаж, продукции, активов, собственного капитала и инвестиций; расчетов показателей чистых активов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 smtClean="0"/>
              <a:t>Формирование и вывод на экран, печать различных видов отчетов по результатам обработки документов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Функциональные возможности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5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4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Два модуля программы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63827"/>
            <a:ext cx="10058400" cy="43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2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13703"/>
            <a:ext cx="9144000" cy="3823002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rgbClr val="FF0000"/>
                </a:solidFill>
              </a:rPr>
              <a:t>Позволяет произвести </a:t>
            </a:r>
            <a:r>
              <a:rPr lang="ru-RU" b="1" dirty="0" smtClean="0">
                <a:solidFill>
                  <a:srgbClr val="FF0000"/>
                </a:solidFill>
              </a:rPr>
              <a:t>проверки на </a:t>
            </a:r>
            <a:r>
              <a:rPr lang="ru-RU" b="1" dirty="0" err="1" smtClean="0">
                <a:solidFill>
                  <a:srgbClr val="FF0000"/>
                </a:solidFill>
              </a:rPr>
              <a:t>ЭЦП</a:t>
            </a:r>
            <a:r>
              <a:rPr lang="ru-RU" b="1" dirty="0" smtClean="0">
                <a:solidFill>
                  <a:srgbClr val="FF0000"/>
                </a:solidFill>
              </a:rPr>
              <a:t> файла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l"/>
            <a:endParaRPr lang="ru-RU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проверки отдельных файлов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проверки папок с файлами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Возможность запуска проверки из командной строки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Формирование отчета с разной степенью детализации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Сохранение файлов, прошедших проверку на подлинность </a:t>
            </a:r>
            <a:r>
              <a:rPr lang="ru-RU" dirty="0" err="1" smtClean="0"/>
              <a:t>ЭЦП</a:t>
            </a:r>
            <a:r>
              <a:rPr lang="ru-RU" dirty="0" smtClean="0"/>
              <a:t> с разделением на «успешные», «неопределенные», «ошибочные»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Модуль проверки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ЭЦП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266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54689"/>
            <a:ext cx="9637643" cy="5595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Модуль проверки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ЭЦП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29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67643"/>
            <a:ext cx="9569092" cy="5555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Модуль проверки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ЭЦП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77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35" y="692826"/>
            <a:ext cx="3806688" cy="550967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Модуль проверки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ЭЦП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959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26"/>
            <a:ext cx="12197389" cy="685497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375162"/>
            <a:ext cx="9144000" cy="439947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Позволяет произвести расчет основных финансовых показателей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Коэффициентов абсолютной, текущей и быстрой ликвидности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Автономии, задолженности, финансирования, соотношения заемных и собственных средств, маневренности собственного капитала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коэффициентов и периодов оборачиваемости активов, запасов, дебиторской и кредиторской задолженности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Рентабельности продаж, продукции, активов, собственного капитала и инвестиций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A175-B3DF-465B-85B4-125527C96E2B}" type="slidenum">
              <a:rPr lang="ru-RU" smtClean="0"/>
              <a:t>9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454965" y="0"/>
            <a:ext cx="8898835" cy="576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Модуль визуализации документов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 «Банк-Аналитика»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78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567</Words>
  <Application>Microsoft Office PowerPoint</Application>
  <PresentationFormat>Широкоэкранный</PresentationFormat>
  <Paragraphs>68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ПО «Банк-Аналитика»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hansolo</dc:creator>
  <cp:lastModifiedBy>hansolo</cp:lastModifiedBy>
  <cp:revision>55</cp:revision>
  <dcterms:created xsi:type="dcterms:W3CDTF">2026-04-27T06:54:36Z</dcterms:created>
  <dcterms:modified xsi:type="dcterms:W3CDTF">2026-04-28T09:45:30Z</dcterms:modified>
</cp:coreProperties>
</file>